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Roboto Slab"/>
      <p:regular r:id="rId34"/>
      <p:bold r:id="rId35"/>
    </p:embeddedFont>
    <p:embeddedFont>
      <p:font typeface="Robo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Slab-bold.fntdata"/><Relationship Id="rId12" Type="http://schemas.openxmlformats.org/officeDocument/2006/relationships/slide" Target="slides/slide7.xml"/><Relationship Id="rId34" Type="http://schemas.openxmlformats.org/officeDocument/2006/relationships/font" Target="fonts/RobotoSlab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.fntdata"/><Relationship Id="rId14" Type="http://schemas.openxmlformats.org/officeDocument/2006/relationships/slide" Target="slides/slide9.xml"/><Relationship Id="rId36" Type="http://schemas.openxmlformats.org/officeDocument/2006/relationships/font" Target="fonts/Roboto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308ab9181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308ab9181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308ab918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308ab918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308ab9181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0308ab9181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308ab9181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0308ab9181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308ab918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0308ab918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0308ab918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0308ab918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308ab9181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0308ab9181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308ab9181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308ab9181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f7af56799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f7af56799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0308ab9181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0308ab9181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308ab918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308ab918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308ab9181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0308ab9181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f7af56799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f7af56799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308ab918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0308ab918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308ab918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0308ab918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308ab91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0308ab91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f7af56799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f7af56799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0308ab9181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0308ab918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0308ab9181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0308ab9181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0308ab918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0308ab918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f7af56799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f7af56799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f7af56799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f7af56799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f7af56799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f7af56799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7b0c8ea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f7b0c8ea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308ab9181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0308ab918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308ab9181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0308ab9181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7af56799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7af56799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6.png"/><Relationship Id="rId5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527600" y="790825"/>
            <a:ext cx="6088800" cy="20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Meteorite Recovery Using Drones: Initial Successes and Future Plans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94"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3152475" y="2907200"/>
            <a:ext cx="4464000" cy="16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54"/>
              <a:t>Hadrien Devillepoix,</a:t>
            </a:r>
            <a:endParaRPr sz="375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Seamus Anderson,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Desert Fireball Network team.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Space Science and Technology Centre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International Centre for Radio Astronomy Research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Curtin University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Perth, Australia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3">
            <a:alphaModFix/>
          </a:blip>
          <a:srcRect b="34815" l="0" r="0" t="11499"/>
          <a:stretch/>
        </p:blipFill>
        <p:spPr>
          <a:xfrm>
            <a:off x="85850" y="2644175"/>
            <a:ext cx="2807375" cy="15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50" y="4076800"/>
            <a:ext cx="999750" cy="9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4450" y="4283038"/>
            <a:ext cx="1678776" cy="57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51" y="0"/>
            <a:ext cx="89801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</a:t>
            </a:r>
            <a:r>
              <a:rPr lang="en-GB"/>
              <a:t>ata</a:t>
            </a:r>
            <a:endParaRPr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5779"/>
            <a:ext cx="9143999" cy="4791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YOLOv8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347" y="0"/>
            <a:ext cx="488530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Candidates review</a:t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6525"/>
            <a:ext cx="8839204" cy="296942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387900" y="4193701"/>
            <a:ext cx="83682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>
                <a:latin typeface="Roboto Slab"/>
                <a:ea typeface="Roboto Slab"/>
                <a:cs typeface="Roboto Slab"/>
                <a:sym typeface="Roboto Slab"/>
              </a:rPr>
              <a:t>        10</a:t>
            </a:r>
            <a:r>
              <a:rPr baseline="30000" lang="en-GB" sz="3000">
                <a:latin typeface="Roboto Slab"/>
                <a:ea typeface="Roboto Slab"/>
                <a:cs typeface="Roboto Slab"/>
                <a:sym typeface="Roboto Slab"/>
              </a:rPr>
              <a:t>5</a:t>
            </a:r>
            <a:r>
              <a:rPr lang="en-GB" sz="3000">
                <a:latin typeface="Roboto Slab"/>
                <a:ea typeface="Roboto Slab"/>
                <a:cs typeface="Roboto Slab"/>
                <a:sym typeface="Roboto Slab"/>
              </a:rPr>
              <a:t>        -&gt;          </a:t>
            </a:r>
            <a:r>
              <a:rPr lang="en-GB" sz="3000">
                <a:latin typeface="Roboto Slab"/>
                <a:ea typeface="Roboto Slab"/>
                <a:cs typeface="Roboto Slab"/>
                <a:sym typeface="Roboto Slab"/>
              </a:rPr>
              <a:t>10</a:t>
            </a:r>
            <a:r>
              <a:rPr baseline="30000" lang="en-GB" sz="3000">
                <a:latin typeface="Roboto Slab"/>
                <a:ea typeface="Roboto Slab"/>
                <a:cs typeface="Roboto Slab"/>
                <a:sym typeface="Roboto Slab"/>
              </a:rPr>
              <a:t>3</a:t>
            </a:r>
            <a:r>
              <a:rPr lang="en-GB" sz="3000">
                <a:latin typeface="Roboto Slab"/>
                <a:ea typeface="Roboto Slab"/>
                <a:cs typeface="Roboto Slab"/>
                <a:sym typeface="Roboto Slab"/>
              </a:rPr>
              <a:t>        -&gt;      </a:t>
            </a:r>
            <a:r>
              <a:rPr lang="en-GB" sz="3000">
                <a:latin typeface="Roboto Slab"/>
                <a:ea typeface="Roboto Slab"/>
                <a:cs typeface="Roboto Slab"/>
                <a:sym typeface="Roboto Slab"/>
              </a:rPr>
              <a:t>10</a:t>
            </a:r>
            <a:r>
              <a:rPr baseline="30000" lang="en-GB" sz="3000">
                <a:latin typeface="Roboto Slab"/>
                <a:ea typeface="Roboto Slab"/>
                <a:cs typeface="Roboto Slab"/>
                <a:sym typeface="Roboto Slab"/>
              </a:rPr>
              <a:t>2</a:t>
            </a:r>
            <a:r>
              <a:rPr lang="en-GB" sz="3000">
                <a:latin typeface="Roboto Slab"/>
                <a:ea typeface="Roboto Slab"/>
                <a:cs typeface="Roboto Slab"/>
                <a:sym typeface="Roboto Slab"/>
              </a:rPr>
              <a:t>     -&gt;     </a:t>
            </a:r>
            <a:r>
              <a:rPr lang="en-GB" sz="3000">
                <a:latin typeface="Roboto Slab"/>
                <a:ea typeface="Roboto Slab"/>
                <a:cs typeface="Roboto Slab"/>
                <a:sym typeface="Roboto Slab"/>
              </a:rPr>
              <a:t>10</a:t>
            </a:r>
            <a:r>
              <a:rPr baseline="30000" lang="en-GB" sz="3000">
                <a:latin typeface="Roboto Slab"/>
                <a:ea typeface="Roboto Slab"/>
                <a:cs typeface="Roboto Slab"/>
                <a:sym typeface="Roboto Slab"/>
              </a:rPr>
              <a:t>1</a:t>
            </a:r>
            <a:r>
              <a:rPr lang="en-GB" sz="3000">
                <a:latin typeface="Roboto Slab"/>
                <a:ea typeface="Roboto Slab"/>
                <a:cs typeface="Roboto Slab"/>
                <a:sym typeface="Roboto Slab"/>
              </a:rPr>
              <a:t>     </a:t>
            </a:r>
            <a:endParaRPr sz="3000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651" y="0"/>
            <a:ext cx="770023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63" y="156112"/>
            <a:ext cx="8881874" cy="483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4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Logistical challenge</a:t>
            </a:r>
            <a:endParaRPr/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Roboto Slab"/>
                <a:ea typeface="Roboto Slab"/>
                <a:cs typeface="Roboto Slab"/>
                <a:sym typeface="Roboto Slab"/>
              </a:rPr>
              <a:t>Power requirements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Computer 800W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Drone charging 1000W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Software Improvement Project</a:t>
            </a:r>
            <a:endParaRPr/>
          </a:p>
        </p:txBody>
      </p:sp>
      <p:sp>
        <p:nvSpPr>
          <p:cNvPr id="186" name="Google Shape;186;p3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Limit the number of things that can go wrong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Process data off-site via Starlink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Crowdsourcing meteorite candidates review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Control the entire survey process from webapp</a:t>
            </a: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2198"/>
            <a:ext cx="9144002" cy="3099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05" y="0"/>
            <a:ext cx="810298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Thermal</a:t>
            </a:r>
            <a:endParaRPr/>
          </a:p>
        </p:txBody>
      </p:sp>
      <p:sp>
        <p:nvSpPr>
          <p:cNvPr id="199" name="Google Shape;199;p3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Antarctica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No need to fully resolve the object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3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149" y="0"/>
            <a:ext cx="55297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Power requirements</a:t>
            </a:r>
            <a:endParaRPr/>
          </a:p>
        </p:txBody>
      </p:sp>
      <p:sp>
        <p:nvSpPr>
          <p:cNvPr id="219" name="Google Shape;219;p3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Computer 800W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Drone charging 1000W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</a:t>
            </a:r>
            <a:endParaRPr/>
          </a:p>
        </p:txBody>
      </p:sp>
      <p:sp>
        <p:nvSpPr>
          <p:cNvPr id="225" name="Google Shape;225;p3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O</a:t>
            </a:r>
            <a:r>
              <a:rPr lang="en-GB"/>
              <a:t>rder of magnitude reduction in time for meteorite recovery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1.6 km</a:t>
            </a:r>
            <a:r>
              <a:rPr baseline="30000" lang="en-GB"/>
              <a:t>2</a:t>
            </a:r>
            <a:r>
              <a:rPr lang="en-GB"/>
              <a:t> per day (1.8 mm/pixel resolution)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Smallest detectable meteorite: 2 cm diameter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Future directions</a:t>
            </a:r>
            <a:endParaRPr/>
          </a:p>
        </p:txBody>
      </p:sp>
      <p:sp>
        <p:nvSpPr>
          <p:cNvPr id="231" name="Google Shape;231;p3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Making the software scalable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Crowdsourcing candidates review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Find lots of meteorites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Try it on new terrains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Open to collaboration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078" y="0"/>
            <a:ext cx="7705846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304" y="0"/>
            <a:ext cx="848139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458023"/>
            <a:ext cx="8368199" cy="2829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319975"/>
            <a:ext cx="8362782" cy="225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458025"/>
            <a:ext cx="8368199" cy="2348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2182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810" y="0"/>
            <a:ext cx="526237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2182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524325"/>
            <a:ext cx="3796895" cy="253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2415" y="2508800"/>
            <a:ext cx="4659185" cy="253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Survey</a:t>
            </a:r>
            <a:endParaRPr/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387900" y="1489825"/>
            <a:ext cx="47508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DJI M300 + Zenmuse P1 50mm lens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Covers a fall zone in 3~5 days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Hot swappable batteries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44 MP camera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Flight height: 20m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1.8 mm/pixel ground resolution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0.3 TB /km</a:t>
            </a:r>
            <a:r>
              <a:rPr baseline="30000" lang="en-GB"/>
              <a:t>2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4500" y="497925"/>
            <a:ext cx="3869775" cy="25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